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419" r:id="rId3"/>
    <p:sldId id="362" r:id="rId4"/>
    <p:sldId id="363" r:id="rId5"/>
    <p:sldId id="364" r:id="rId6"/>
    <p:sldId id="365" r:id="rId7"/>
    <p:sldId id="366" r:id="rId8"/>
    <p:sldId id="367" r:id="rId9"/>
    <p:sldId id="384" r:id="rId10"/>
    <p:sldId id="385" r:id="rId11"/>
    <p:sldId id="420" r:id="rId12"/>
    <p:sldId id="368" r:id="rId13"/>
    <p:sldId id="421" r:id="rId14"/>
    <p:sldId id="370" r:id="rId15"/>
    <p:sldId id="380" r:id="rId16"/>
    <p:sldId id="422" r:id="rId17"/>
    <p:sldId id="382" r:id="rId18"/>
    <p:sldId id="39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A325BE"/>
    <a:srgbClr val="010138"/>
    <a:srgbClr val="FFD579"/>
    <a:srgbClr val="2E3B4B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3"/>
    <p:restoredTop sz="83871"/>
  </p:normalViewPr>
  <p:slideViewPr>
    <p:cSldViewPr snapToGrid="0" snapToObjects="1">
      <p:cViewPr varScale="1">
        <p:scale>
          <a:sx n="65" d="100"/>
          <a:sy n="65" d="100"/>
        </p:scale>
        <p:origin x="2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Python documentation strings (</a:t>
            </a:r>
            <a:r>
              <a:rPr lang="en-US" b="1" dirty="0">
                <a:latin typeface="Courier" pitchFamily="2" charset="0"/>
              </a:rPr>
              <a:t>docstring</a:t>
            </a:r>
            <a:r>
              <a:rPr lang="en-US" dirty="0"/>
              <a:t>) are a convenient way of associating documentation with modules, functions, classes, and methods.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>
                <a:latin typeface="Courier" pitchFamily="2" charset="0"/>
              </a:rPr>
              <a:t>docstring</a:t>
            </a:r>
            <a:r>
              <a:rPr lang="en-US" dirty="0"/>
              <a:t> is defined by including a multiline string as the </a:t>
            </a:r>
            <a:r>
              <a:rPr lang="en-US" b="1" dirty="0"/>
              <a:t>first statement</a:t>
            </a:r>
            <a:r>
              <a:rPr lang="en-US" dirty="0"/>
              <a:t> in the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‘s definition.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It's specified in source code and is used, like a comment, to document a specific segment of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docstring should describe what the function does, not how. In big-kid programming, EVERY FUNCTION should have 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might look like just another comment, but it has some really cool functionality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0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01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13:</a:t>
            </a:r>
            <a:br>
              <a:rPr lang="en-US" dirty="0"/>
            </a:br>
            <a:r>
              <a:rPr lang="en-US" sz="4400" dirty="0"/>
              <a:t>Life Skill: Documentation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84602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A54EE178-12F1-9F43-92E2-09B7BEFC2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741" y="1132116"/>
            <a:ext cx="6982518" cy="5725884"/>
          </a:xfrm>
        </p:spPr>
      </p:pic>
    </p:spTree>
    <p:extLst>
      <p:ext uri="{BB962C8B-B14F-4D97-AF65-F5344CB8AC3E}">
        <p14:creationId xmlns:p14="http://schemas.microsoft.com/office/powerpoint/2010/main" val="83201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0B3E-3D95-1247-A07B-115EE651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FD0F3-617B-6B42-9347-80FF4A1BB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is great, but what about when </a:t>
            </a:r>
          </a:p>
          <a:p>
            <a:pPr marL="0" indent="0" algn="ctr">
              <a:buNone/>
            </a:pPr>
            <a:r>
              <a:rPr lang="en-US" dirty="0"/>
              <a:t>our programs get </a:t>
            </a:r>
            <a:r>
              <a:rPr lang="en-US" b="1" dirty="0"/>
              <a:t>more complicated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FBAD1-E352-F940-AE94-1C4E8554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26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6321-C322-044D-A91D-EC4055CC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538210" cy="990600"/>
          </a:xfrm>
        </p:spPr>
        <p:txBody>
          <a:bodyPr>
            <a:noAutofit/>
          </a:bodyPr>
          <a:lstStyle/>
          <a:p>
            <a:r>
              <a:rPr lang="en-US" dirty="0"/>
              <a:t>Step 3*: describe the </a:t>
            </a:r>
            <a:r>
              <a:rPr lang="en-US" b="1" dirty="0"/>
              <a:t>action</a:t>
            </a:r>
            <a:r>
              <a:rPr lang="en-US" dirty="0"/>
              <a:t> for functions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F0DAA8-AAF3-2048-98E9-33EE8049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476556"/>
            <a:ext cx="8813800" cy="2917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53BD2-D552-7D4E-99B7-6EE3F83E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4016554"/>
            <a:ext cx="8813800" cy="29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3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6321-C322-044D-A91D-EC4055CC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538210" cy="990600"/>
          </a:xfrm>
        </p:spPr>
        <p:txBody>
          <a:bodyPr>
            <a:noAutofit/>
          </a:bodyPr>
          <a:lstStyle/>
          <a:p>
            <a:r>
              <a:rPr lang="en-US" dirty="0"/>
              <a:t>Step 3*: describe the </a:t>
            </a:r>
            <a:r>
              <a:rPr lang="en-US" b="1" dirty="0"/>
              <a:t>action</a:t>
            </a:r>
            <a:r>
              <a:rPr lang="en-US" dirty="0"/>
              <a:t> for functions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F0DAA8-AAF3-2048-98E9-33EE8049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132116"/>
            <a:ext cx="8813800" cy="360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53BD2-D552-7D4E-99B7-6EE3F83E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672114"/>
            <a:ext cx="8813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3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6402-9A50-C04E-99AA-C455919C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4*: docstrings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CD48E-3662-CE4C-83A3-8A86293454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" y="1143164"/>
            <a:ext cx="8799859" cy="5853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F485C6-E418-C44E-914B-459F83E55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1" t="18565" r="10602" b="68932"/>
          <a:stretch/>
        </p:blipFill>
        <p:spPr>
          <a:xfrm>
            <a:off x="1709530" y="2229956"/>
            <a:ext cx="6500192" cy="7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11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5179-7C31-3446-841D-5C991C4A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C180-B5B4-0345-AF4B-0F4C3240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E76FFD-28D5-DD4D-9D64-684998091225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3C505B-DAD3-C74E-B20F-6346ACA7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77355D-6DD6-BA46-AB06-2B0E11D98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662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A2E1C-0787-BE4B-A519-712F9911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“code detective”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FB454-B9AA-274C-A462-7B511550D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513" y="1600200"/>
            <a:ext cx="8160973" cy="48768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B245DA-63BD-D743-8210-5ABBC486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72" y="996950"/>
            <a:ext cx="6134100" cy="608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4CC6F-63C3-234F-B81A-9B0BC634D008}"/>
              </a:ext>
            </a:extLst>
          </p:cNvPr>
          <p:cNvSpPr txBox="1"/>
          <p:nvPr/>
        </p:nvSpPr>
        <p:spPr>
          <a:xfrm>
            <a:off x="1505666" y="6132294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urier" pitchFamily="2" charset="0"/>
              </a:rPr>
              <a:t>challenge2.py</a:t>
            </a:r>
          </a:p>
        </p:txBody>
      </p:sp>
    </p:spTree>
    <p:extLst>
      <p:ext uri="{BB962C8B-B14F-4D97-AF65-F5344CB8AC3E}">
        <p14:creationId xmlns:p14="http://schemas.microsoft.com/office/powerpoint/2010/main" val="2122046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0B3E-3D95-1247-A07B-115EE651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FD0F3-617B-6B42-9347-80FF4A1BB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was that experience like?</a:t>
            </a:r>
          </a:p>
          <a:p>
            <a:pPr marL="0" indent="0" algn="ctr">
              <a:buNone/>
            </a:pPr>
            <a:r>
              <a:rPr lang="en-US" dirty="0"/>
              <a:t>What </a:t>
            </a:r>
            <a:r>
              <a:rPr lang="en-US" b="1" dirty="0"/>
              <a:t>strategies</a:t>
            </a:r>
            <a:r>
              <a:rPr lang="en-US" dirty="0"/>
              <a:t> did you use?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FBAD1-E352-F940-AE94-1C4E85548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72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</a:rPr>
              <a:t>A4: Magic 8 Ball </a:t>
            </a:r>
            <a:r>
              <a:rPr lang="en-US" dirty="0">
                <a:effectLst/>
              </a:rPr>
              <a:t>is d</a:t>
            </a:r>
            <a:r>
              <a:rPr lang="en-US" dirty="0"/>
              <a:t>ue </a:t>
            </a:r>
            <a:r>
              <a:rPr lang="en-US" b="1" dirty="0"/>
              <a:t>Sunday 11:55pm 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Mon 10/8: NO CLASS (FALL BREAK)</a:t>
            </a:r>
            <a:endParaRPr lang="en-US" dirty="0"/>
          </a:p>
          <a:p>
            <a:r>
              <a:rPr lang="en-US" b="1" dirty="0">
                <a:effectLst/>
              </a:rPr>
              <a:t>Weds 10/10</a:t>
            </a:r>
            <a:r>
              <a:rPr lang="en-US" dirty="0">
                <a:effectLst/>
              </a:rPr>
              <a:t>: </a:t>
            </a:r>
            <a:r>
              <a:rPr lang="en-US" dirty="0"/>
              <a:t>Writing functions</a:t>
            </a:r>
          </a:p>
          <a:p>
            <a:r>
              <a:rPr lang="en-US" b="1" dirty="0">
                <a:effectLst/>
              </a:rPr>
              <a:t>Lab</a:t>
            </a:r>
            <a:r>
              <a:rPr lang="en-US" dirty="0">
                <a:effectLst/>
              </a:rPr>
              <a:t>: </a:t>
            </a:r>
            <a:r>
              <a:rPr lang="en-US" dirty="0" err="1"/>
              <a:t>MadLibs</a:t>
            </a:r>
            <a:r>
              <a:rPr lang="en-US" dirty="0"/>
              <a:t> </a:t>
            </a:r>
          </a:p>
          <a:p>
            <a:r>
              <a:rPr lang="en-US" b="1" dirty="0">
                <a:effectLst/>
              </a:rPr>
              <a:t>Fri 10/5</a:t>
            </a:r>
            <a:r>
              <a:rPr lang="en-US" dirty="0">
                <a:effectLst/>
              </a:rPr>
              <a:t>: </a:t>
            </a:r>
            <a:r>
              <a:rPr lang="en-US" dirty="0"/>
              <a:t>Working with Files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386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2269"/>
            <a:ext cx="8229600" cy="511473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Announcements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Debrief of “Life Skill #2: Debugging”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Loops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for…in</a:t>
            </a:r>
            <a:r>
              <a:rPr lang="en-US" dirty="0">
                <a:solidFill>
                  <a:schemeClr val="accent1"/>
                </a:solidFill>
              </a:rPr>
              <a:t> (looping through items in a list)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range()</a:t>
            </a:r>
            <a:r>
              <a:rPr lang="en-US" dirty="0">
                <a:solidFill>
                  <a:schemeClr val="accent1"/>
                </a:solidFill>
              </a:rPr>
              <a:t> function (getting a list of numbers)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chemeClr val="accent1"/>
                </a:solidFill>
              </a:rPr>
              <a:t> (looping until something happens)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random</a:t>
            </a:r>
            <a:r>
              <a:rPr lang="en-US" dirty="0">
                <a:solidFill>
                  <a:schemeClr val="accent1"/>
                </a:solidFill>
              </a:rPr>
              <a:t> module</a:t>
            </a:r>
          </a:p>
          <a:p>
            <a:r>
              <a:rPr lang="en-US" dirty="0">
                <a:solidFill>
                  <a:schemeClr val="accent1"/>
                </a:solidFill>
                <a:effectLst/>
              </a:rPr>
              <a:t>Lab: Old MacDonald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Life Skill #3: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81536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1537-B332-DC45-A522-B6300DBA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beginning…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935C1-5A42-7949-899D-31E94D058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05A73-4BAC-094A-B932-80436236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15" y="1600200"/>
            <a:ext cx="7084786" cy="47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9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1537-B332-DC45-A522-B6300DBA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9CB9A-9760-BF44-9D9A-A6927623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514928"/>
            <a:ext cx="6654800" cy="45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8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0B64-61B9-A44B-B150-0B04861F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Eventually…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AF28BB-3B33-6E48-97AC-D0CD1A1AE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82" y="1219199"/>
            <a:ext cx="8959017" cy="5757683"/>
          </a:xfr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8392B9F-692D-A846-80DA-479DED2B8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21" t="27660" r="6379" b="66781"/>
          <a:stretch/>
        </p:blipFill>
        <p:spPr>
          <a:xfrm>
            <a:off x="7578090" y="2811779"/>
            <a:ext cx="994410" cy="320041"/>
          </a:xfrm>
          <a:prstGeom prst="round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8821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5F2D-2C84-BE49-9567-F385CC90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7E8B7-7FA8-9A43-B1AE-C56A911E8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Other people </a:t>
            </a:r>
            <a:r>
              <a:rPr lang="en-US" dirty="0"/>
              <a:t>need to be able to understand your code</a:t>
            </a:r>
          </a:p>
          <a:p>
            <a:r>
              <a:rPr lang="en-US" b="1" dirty="0"/>
              <a:t>Future you </a:t>
            </a:r>
            <a:r>
              <a:rPr lang="en-US" dirty="0"/>
              <a:t>needs to be able to understand your code</a:t>
            </a:r>
          </a:p>
          <a:p>
            <a:r>
              <a:rPr lang="en-US" b="1" dirty="0"/>
              <a:t>Document it</a:t>
            </a:r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sz="5400" b="1" dirty="0"/>
          </a:p>
          <a:p>
            <a:pPr marL="0" indent="0" algn="r">
              <a:buNone/>
            </a:pPr>
            <a:r>
              <a:rPr lang="en-US" sz="3600" dirty="0"/>
              <a:t>… but how?</a:t>
            </a:r>
          </a:p>
        </p:txBody>
      </p:sp>
    </p:spTree>
    <p:extLst>
      <p:ext uri="{BB962C8B-B14F-4D97-AF65-F5344CB8AC3E}">
        <p14:creationId xmlns:p14="http://schemas.microsoft.com/office/powerpoint/2010/main" val="178565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6321-C322-044D-A91D-EC4055CC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meaningful </a:t>
            </a:r>
            <a:r>
              <a:rPr lang="en-US" b="1" dirty="0"/>
              <a:t>nouns</a:t>
            </a:r>
            <a:r>
              <a:rPr lang="en-US" dirty="0"/>
              <a:t> for variables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F0DAA8-AAF3-2048-98E9-33EE8049C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132116"/>
            <a:ext cx="8813800" cy="360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53BD2-D552-7D4E-99B7-6EE3F83E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672114"/>
            <a:ext cx="8813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6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5AE0-E9C3-E240-B94C-BC2B0D99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lots of comments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4295C-8263-DB4C-9DD5-CC739682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132116"/>
            <a:ext cx="8805672" cy="514617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7BE224-C61E-5C48-B21B-C6BF02726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4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useful technique: code tracing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1B55C4C-3677-3440-8C82-700787D5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Given</a:t>
            </a:r>
            <a:r>
              <a:rPr lang="en-US" dirty="0"/>
              <a:t>: a very short, poorly-documented program</a:t>
            </a:r>
          </a:p>
          <a:p>
            <a:r>
              <a:rPr lang="en-US" b="1" dirty="0"/>
              <a:t>Your goal</a:t>
            </a:r>
            <a:r>
              <a:rPr lang="en-US" dirty="0"/>
              <a:t>: try to figure out what it’s doing</a:t>
            </a:r>
          </a:p>
          <a:p>
            <a:r>
              <a:rPr lang="en-US" b="1" dirty="0"/>
              <a:t>Recommendations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walk through the program step-by-step (“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trace its execution</a:t>
            </a:r>
            <a:r>
              <a:rPr lang="en-US" dirty="0"/>
              <a:t>”) using the </a:t>
            </a:r>
            <a:r>
              <a:rPr lang="en-US" b="1" dirty="0"/>
              <a:t>whiteboard or paper</a:t>
            </a:r>
            <a:r>
              <a:rPr lang="en-US" dirty="0"/>
              <a:t> instead of typing it into IDLE</a:t>
            </a:r>
          </a:p>
          <a:p>
            <a:pPr lvl="1"/>
            <a:r>
              <a:rPr lang="en-US" dirty="0"/>
              <a:t>once you understand what’s happening, then rewrite it using </a:t>
            </a:r>
            <a:r>
              <a:rPr lang="en-US" b="1" dirty="0"/>
              <a:t>informative variable names</a:t>
            </a:r>
            <a:r>
              <a:rPr lang="en-US" dirty="0"/>
              <a:t> and </a:t>
            </a:r>
            <a:r>
              <a:rPr lang="en-US" b="1" dirty="0"/>
              <a:t>comments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0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17385</TotalTime>
  <Words>384</Words>
  <Application>Microsoft Macintosh PowerPoint</Application>
  <PresentationFormat>On-screen Show (4:3)</PresentationFormat>
  <Paragraphs>65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</vt:lpstr>
      <vt:lpstr>Lucida Grande</vt:lpstr>
      <vt:lpstr>Wingdings</vt:lpstr>
      <vt:lpstr>Smith Lecture Notes</vt:lpstr>
      <vt:lpstr>Lecture 13: Life Skill: Documentation</vt:lpstr>
      <vt:lpstr>Overview</vt:lpstr>
      <vt:lpstr>In the beginning…</vt:lpstr>
      <vt:lpstr>Now…</vt:lpstr>
      <vt:lpstr>Eventually…</vt:lpstr>
      <vt:lpstr>The point</vt:lpstr>
      <vt:lpstr>Step 1: meaningful nouns for variables</vt:lpstr>
      <vt:lpstr>Step 2: lots of comments</vt:lpstr>
      <vt:lpstr>A useful technique: code tracing</vt:lpstr>
      <vt:lpstr>Example</vt:lpstr>
      <vt:lpstr>Debrief</vt:lpstr>
      <vt:lpstr>Step 3*: describe the action for functions </vt:lpstr>
      <vt:lpstr>Step 3*: describe the action for functions </vt:lpstr>
      <vt:lpstr>Step 4*: docstrings</vt:lpstr>
      <vt:lpstr>PowerPoint Presentation</vt:lpstr>
      <vt:lpstr>Activity: “code detective”</vt:lpstr>
      <vt:lpstr>Debrief</vt:lpstr>
      <vt:lpstr>Coming up next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298</cp:revision>
  <cp:lastPrinted>2018-10-05T14:43:07Z</cp:lastPrinted>
  <dcterms:created xsi:type="dcterms:W3CDTF">2018-06-21T16:17:33Z</dcterms:created>
  <dcterms:modified xsi:type="dcterms:W3CDTF">2018-10-10T02:01:07Z</dcterms:modified>
</cp:coreProperties>
</file>